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3" d="100"/>
          <a:sy n="73" d="100"/>
        </p:scale>
        <p:origin x="-33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9DACA-8E99-4C18-9611-E96B5AF7288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B438-D94B-476B-929C-C80340789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B438-D94B-476B-929C-C8034078905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86991-810B-459E-BF2F-FC1D30BC0447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B53F-2E18-4568-9B56-0F4B5213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42886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ЧТО ТАКОЕ ТУБЕРКУЛЕЗ 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614" y="117483"/>
            <a:ext cx="4086196" cy="65262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Не стоит препятствовать проведению </a:t>
            </a:r>
            <a:r>
              <a:rPr lang="ru-RU" dirty="0" err="1" smtClean="0"/>
              <a:t>противо</a:t>
            </a:r>
            <a:r>
              <a:rPr lang="ru-RU" dirty="0" smtClean="0"/>
              <a:t> -туберкулезных мероприятий и отказываться от </a:t>
            </a:r>
            <a:r>
              <a:rPr lang="ru-RU" dirty="0" err="1" smtClean="0"/>
              <a:t>противо</a:t>
            </a:r>
            <a:r>
              <a:rPr lang="ru-RU" dirty="0" smtClean="0"/>
              <a:t> -туберкулезных прививок.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b47be70307be165290994d9328153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247" y="71414"/>
            <a:ext cx="4446347" cy="3571900"/>
          </a:xfrm>
          <a:prstGeom prst="rect">
            <a:avLst/>
          </a:prstGeom>
        </p:spPr>
      </p:pic>
      <p:pic>
        <p:nvPicPr>
          <p:cNvPr id="5" name="Рисунок 4" descr="164-300x195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14752"/>
            <a:ext cx="4643470" cy="301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8588" y="117474"/>
            <a:ext cx="45148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6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6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 smtClean="0"/>
              <a:t>Для своевременного выявления туберкулеза у детей и подростков необходимо раз в год делать туберкулиновые пробы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0122hea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40008"/>
            <a:ext cx="4286280" cy="3188992"/>
          </a:xfrm>
          <a:prstGeom prst="rect">
            <a:avLst/>
          </a:prstGeom>
        </p:spPr>
      </p:pic>
      <p:pic>
        <p:nvPicPr>
          <p:cNvPr id="6" name="Рисунок 5" descr="_DSC0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654744"/>
            <a:ext cx="4286280" cy="284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3929090" cy="66437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Подростки с 15-ти летнего возраста и взрослые должны ежегодно проходить флюорографическое обследование.</a:t>
            </a:r>
            <a:endParaRPr lang="ru-RU" dirty="0"/>
          </a:p>
        </p:txBody>
      </p:sp>
      <p:pic>
        <p:nvPicPr>
          <p:cNvPr id="4" name="Рисунок 3" descr="фото_постави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46058"/>
            <a:ext cx="4667256" cy="3111504"/>
          </a:xfrm>
          <a:prstGeom prst="rect">
            <a:avLst/>
          </a:prstGeom>
        </p:spPr>
      </p:pic>
      <p:pic>
        <p:nvPicPr>
          <p:cNvPr id="5" name="Рисунок 4" descr="1360307434_a_3937_4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3375421"/>
            <a:ext cx="4643470" cy="348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00562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С целью предупреждения заболевания, в родильных домах проводят вакцинацию новорожденных детей вакциной БЦЖ. Не привитые в родильном доме дети получают прививку в поликлинике. </a:t>
            </a:r>
          </a:p>
          <a:p>
            <a:endParaRPr lang="ru-RU" dirty="0"/>
          </a:p>
        </p:txBody>
      </p:sp>
      <p:pic>
        <p:nvPicPr>
          <p:cNvPr id="4" name="Рисунок 3" descr="77939.12684252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94" y="85725"/>
            <a:ext cx="4000500" cy="3343275"/>
          </a:xfrm>
          <a:prstGeom prst="rect">
            <a:avLst/>
          </a:prstGeom>
        </p:spPr>
      </p:pic>
      <p:pic>
        <p:nvPicPr>
          <p:cNvPr id="6" name="Рисунок 5" descr="med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643314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>Лучшая </a:t>
            </a:r>
            <a:r>
              <a:rPr lang="ru-RU" sz="3000" i="1" dirty="0" smtClean="0"/>
              <a:t>профилактика туберкулеза у детей - это раннее выявление заболевания у взрослых 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>с </a:t>
            </a:r>
            <a:r>
              <a:rPr lang="ru-RU" sz="3000" i="1" dirty="0" smtClean="0"/>
              <a:t>последующей цепочкой мероприятий 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>в </a:t>
            </a:r>
            <a:r>
              <a:rPr lang="ru-RU" sz="3000" i="1" dirty="0" smtClean="0"/>
              <a:t>обследовании окружения больного, 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>в </a:t>
            </a:r>
            <a:r>
              <a:rPr lang="ru-RU" sz="3000" i="1" dirty="0" smtClean="0"/>
              <a:t>том числе и - что самое главное - детей.</a:t>
            </a:r>
            <a:endParaRPr lang="ru-RU" sz="3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468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ПОМНИТЕ!!!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49117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Туберкулез сейчас представляет серьезную опасность для населения Пермского края.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дети-груп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357430"/>
            <a:ext cx="6972349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Подумайте о сохранении своего здоровья </a:t>
            </a: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и здоровья окружающих Вас людей!</a:t>
            </a:r>
            <a:endParaRPr lang="ru-RU" dirty="0" smtClean="0"/>
          </a:p>
        </p:txBody>
      </p:sp>
      <p:pic>
        <p:nvPicPr>
          <p:cNvPr id="4" name="Рисунок 3" descr="14341035-n-nf-n-n-n-n-n-n-n-n-n-nf-n-n-n-n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215338" cy="552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ТУБЕРКУЛЁЗ </a:t>
            </a:r>
            <a:r>
              <a:rPr lang="ru-RU" sz="3600" dirty="0"/>
              <a:t>– заразное заболевание.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186238" cy="592933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3900" dirty="0" smtClean="0"/>
              <a:t>На </a:t>
            </a:r>
            <a:r>
              <a:rPr lang="ru-RU" sz="3900" dirty="0"/>
              <a:t>земном шаре насчитывается до 20 млн. больных туберкулезом.</a:t>
            </a:r>
          </a:p>
          <a:p>
            <a:r>
              <a:rPr lang="ru-RU" sz="3900" dirty="0"/>
              <a:t>Один больной инфицирует до 100 человек.</a:t>
            </a:r>
          </a:p>
          <a:p>
            <a:r>
              <a:rPr lang="ru-RU" sz="3900" dirty="0"/>
              <a:t>И каждый десятый может заболеть туберкулезом.</a:t>
            </a:r>
          </a:p>
        </p:txBody>
      </p:sp>
      <p:pic>
        <p:nvPicPr>
          <p:cNvPr id="4" name="Рисунок 3" descr="cctypwbbwqke cjxwscqzp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9021" y="1714488"/>
            <a:ext cx="5174980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712968" cy="5244603"/>
          </a:xfrm>
        </p:spPr>
        <p:txBody>
          <a:bodyPr>
            <a:noAutofit/>
          </a:bodyPr>
          <a:lstStyle/>
          <a:p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1928 г. вакцинация ВС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была рекомендована для </a:t>
            </a:r>
          </a:p>
          <a:p>
            <a:pPr algn="r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новорожденных из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очагов </a:t>
            </a:r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туберкулёзной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инфекции, </a:t>
            </a:r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середины 1950-х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годов </a:t>
            </a:r>
          </a:p>
          <a:p>
            <a:pPr algn="r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стала обязательной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всех новорождённых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Вакцина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обеспечивает защиту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ребёнка </a:t>
            </a:r>
          </a:p>
          <a:p>
            <a:pPr algn="ctr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тяжёлых форм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туберкулёза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туберкулёзного менингита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милиарного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туберкулёза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4320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5040560"/>
          </a:xfrm>
        </p:spPr>
        <p:txBody>
          <a:bodyPr>
            <a:noAutofit/>
          </a:bodyPr>
          <a:lstStyle/>
          <a:p>
            <a:r>
              <a:rPr lang="ru-RU" sz="3000" i="1" dirty="0" smtClean="0"/>
              <a:t>По данным Всемирной </a:t>
            </a:r>
            <a:r>
              <a:rPr lang="ru-RU" sz="3000" i="1" dirty="0" smtClean="0"/>
              <a:t>организации </a:t>
            </a:r>
            <a:r>
              <a:rPr lang="ru-RU" sz="3000" i="1" dirty="0" smtClean="0"/>
              <a:t>здравоохранения, Российская Федерация входит в число 22 стран с наиболее высокой </a:t>
            </a:r>
            <a:r>
              <a:rPr lang="ru-RU" sz="3000" i="1" dirty="0" smtClean="0"/>
              <a:t>заболеваемостью </a:t>
            </a:r>
            <a:r>
              <a:rPr lang="ru-RU" sz="3000" i="1" dirty="0" smtClean="0"/>
              <a:t>туберкулёзом в мире. 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>Одной </a:t>
            </a:r>
            <a:r>
              <a:rPr lang="ru-RU" sz="3000" i="1" dirty="0" smtClean="0"/>
              <a:t>из важнейших составляющих </a:t>
            </a:r>
            <a:r>
              <a:rPr lang="ru-RU" sz="3000" i="1" dirty="0" smtClean="0"/>
              <a:t> в </a:t>
            </a:r>
            <a:r>
              <a:rPr lang="ru-RU" sz="3000" i="1" dirty="0" smtClean="0"/>
              <a:t>обуздании инфекции является иммунизация. Сегодня, </a:t>
            </a:r>
            <a:r>
              <a:rPr lang="ru-RU" sz="3000" i="1" dirty="0" smtClean="0"/>
              <a:t>согласно рекомендациям </a:t>
            </a:r>
            <a:r>
              <a:rPr lang="ru-RU" sz="3000" i="1" dirty="0" smtClean="0"/>
              <a:t>ВОЗ </a:t>
            </a:r>
            <a:r>
              <a:rPr lang="ru-RU" sz="3000" i="1" dirty="0" smtClean="0"/>
              <a:t> и </a:t>
            </a:r>
            <a:r>
              <a:rPr lang="ru-RU" sz="3000" i="1" dirty="0" smtClean="0"/>
              <a:t>Национальному календарю прививок, иммунизация вакциной ВС</a:t>
            </a:r>
            <a:r>
              <a:rPr lang="en-US" sz="3000" i="1" dirty="0" smtClean="0"/>
              <a:t>G</a:t>
            </a:r>
            <a:r>
              <a:rPr lang="ru-RU" sz="3000" i="1" dirty="0" smtClean="0"/>
              <a:t> детей раннего возраста с последующей </a:t>
            </a:r>
            <a:r>
              <a:rPr lang="ru-RU" sz="3000" i="1" dirty="0" smtClean="0"/>
              <a:t>ревакцинацией </a:t>
            </a:r>
            <a:r>
              <a:rPr lang="ru-RU" sz="3000" i="1" dirty="0" smtClean="0"/>
              <a:t>является обязательной. </a:t>
            </a:r>
            <a:endParaRPr lang="ru-RU" sz="3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8691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защитить себя?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143504" cy="578647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Избегать контакта с больными туберкулезом.</a:t>
            </a:r>
          </a:p>
          <a:p>
            <a:pPr lvl="0"/>
            <a:r>
              <a:rPr lang="ru-RU" dirty="0"/>
              <a:t>Пользоваться отдельной посудой, бельем.</a:t>
            </a:r>
          </a:p>
          <a:p>
            <a:pPr lvl="0"/>
            <a:r>
              <a:rPr lang="ru-RU" dirty="0"/>
              <a:t>Тщательно проветривать и обеззараживать помещение.</a:t>
            </a:r>
          </a:p>
          <a:p>
            <a:pPr lvl="0"/>
            <a:r>
              <a:rPr lang="ru-RU" dirty="0"/>
              <a:t>Не отказываться от обязательной постановки пробы Манту и флюорографии.</a:t>
            </a:r>
          </a:p>
          <a:p>
            <a:pPr lvl="0"/>
            <a:r>
              <a:rPr lang="ru-RU" dirty="0"/>
              <a:t>При наличии показаний обязательная консультация врача-фтизиатра.</a:t>
            </a:r>
          </a:p>
          <a:p>
            <a:endParaRPr lang="ru-RU" dirty="0"/>
          </a:p>
        </p:txBody>
      </p:sp>
      <p:pic>
        <p:nvPicPr>
          <p:cNvPr id="4" name="Рисунок 3" descr="photo_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222" y="3571876"/>
            <a:ext cx="4071934" cy="2736340"/>
          </a:xfrm>
          <a:prstGeom prst="rect">
            <a:avLst/>
          </a:prstGeom>
        </p:spPr>
      </p:pic>
      <p:pic>
        <p:nvPicPr>
          <p:cNvPr id="5" name="Рисунок 4" descr="_DSC0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1" y="642918"/>
            <a:ext cx="4195907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проявляет себя туберкулез легких?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000628" cy="58578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Быстрая утомляемость, слабость.</a:t>
            </a:r>
          </a:p>
          <a:p>
            <a:pPr lvl="0"/>
            <a:r>
              <a:rPr lang="ru-RU" dirty="0" smtClean="0"/>
              <a:t>Снижение аппетита, потеря в весе.</a:t>
            </a:r>
          </a:p>
          <a:p>
            <a:pPr lvl="0"/>
            <a:r>
              <a:rPr lang="ru-RU" dirty="0" smtClean="0"/>
              <a:t>Повышение температуры тела до 37,3°.</a:t>
            </a:r>
          </a:p>
          <a:p>
            <a:pPr lvl="0"/>
            <a:r>
              <a:rPr lang="ru-RU" dirty="0" smtClean="0"/>
              <a:t>Отдышка даже при небольших нагрузках.</a:t>
            </a:r>
          </a:p>
          <a:p>
            <a:pPr lvl="0"/>
            <a:r>
              <a:rPr lang="ru-RU" dirty="0" smtClean="0"/>
              <a:t>Кашель с выделением мокроты (возможно с кровью).</a:t>
            </a:r>
          </a:p>
          <a:p>
            <a:pPr lvl="0"/>
            <a:r>
              <a:rPr lang="ru-RU" dirty="0" smtClean="0"/>
              <a:t>Лихорадочный блеск в глазах.</a:t>
            </a:r>
          </a:p>
          <a:p>
            <a:endParaRPr lang="ru-RU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928669"/>
            <a:ext cx="4214842" cy="2807085"/>
          </a:xfrm>
          <a:prstGeom prst="rect">
            <a:avLst/>
          </a:prstGeom>
        </p:spPr>
      </p:pic>
      <p:pic>
        <p:nvPicPr>
          <p:cNvPr id="6" name="Рисунок 5" descr="ca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398" y="3786190"/>
            <a:ext cx="4365602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Почему заболел человек?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543428" cy="585789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Неблагоприятные социальные и экологические факторы.</a:t>
            </a:r>
          </a:p>
          <a:p>
            <a:pPr lvl="0"/>
            <a:r>
              <a:rPr lang="ru-RU" dirty="0" smtClean="0"/>
              <a:t>Алкоголизм, наркомания, курение.</a:t>
            </a:r>
          </a:p>
          <a:p>
            <a:pPr lvl="0"/>
            <a:r>
              <a:rPr lang="ru-RU" dirty="0" smtClean="0"/>
              <a:t>Наличие сопутствующих заболеваний.</a:t>
            </a:r>
          </a:p>
          <a:p>
            <a:endParaRPr lang="ru-RU" dirty="0"/>
          </a:p>
        </p:txBody>
      </p:sp>
      <p:pic>
        <p:nvPicPr>
          <p:cNvPr id="4" name="Рисунок 3" descr="information_items_5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928670"/>
            <a:ext cx="4286250" cy="2828925"/>
          </a:xfrm>
          <a:prstGeom prst="rect">
            <a:avLst/>
          </a:prstGeom>
        </p:spPr>
      </p:pic>
      <p:pic>
        <p:nvPicPr>
          <p:cNvPr id="6" name="Рисунок 5" descr="Neoglavnom.com-kureni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862404"/>
            <a:ext cx="4264993" cy="285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" y="142852"/>
            <a:ext cx="4543428" cy="5257800"/>
          </a:xfrm>
        </p:spPr>
        <p:txBody>
          <a:bodyPr/>
          <a:lstStyle/>
          <a:p>
            <a:r>
              <a:rPr lang="ru-RU" dirty="0" smtClean="0"/>
              <a:t>Стрессы (снижение иммунитета).</a:t>
            </a:r>
          </a:p>
          <a:p>
            <a:pPr lvl="0"/>
            <a:r>
              <a:rPr lang="ru-RU" dirty="0" smtClean="0"/>
              <a:t>Неполноценное питание.</a:t>
            </a:r>
          </a:p>
          <a:p>
            <a:pPr lvl="0"/>
            <a:r>
              <a:rPr lang="ru-RU" dirty="0" smtClean="0"/>
              <a:t>Контакт с заболевшим туберкулезом. </a:t>
            </a:r>
          </a:p>
          <a:p>
            <a:endParaRPr lang="ru-RU" dirty="0"/>
          </a:p>
        </p:txBody>
      </p:sp>
      <p:pic>
        <p:nvPicPr>
          <p:cNvPr id="5" name="Рисунок 4" descr="411_s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4711" y="3643314"/>
            <a:ext cx="4989321" cy="3143272"/>
          </a:xfrm>
          <a:prstGeom prst="rect">
            <a:avLst/>
          </a:prstGeom>
        </p:spPr>
      </p:pic>
      <p:pic>
        <p:nvPicPr>
          <p:cNvPr id="6" name="Рисунок 5" descr="s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7619" y="142852"/>
            <a:ext cx="4494975" cy="2857520"/>
          </a:xfrm>
          <a:prstGeom prst="rect">
            <a:avLst/>
          </a:prstGeom>
        </p:spPr>
      </p:pic>
      <p:pic>
        <p:nvPicPr>
          <p:cNvPr id="7" name="Рисунок 6" descr="gnev_agressiya_agressivnost_6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26" y="3619491"/>
            <a:ext cx="4857764" cy="3238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Туберкулез </a:t>
            </a:r>
            <a:r>
              <a:rPr lang="ru-RU" sz="2800" dirty="0" smtClean="0"/>
              <a:t>– одна из первых знакомых человеку и активная до сих пор болезнь, она очень опасна и высок процент летальных исходов!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525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	Ежегодно увеличивается количество людей заболевших туберкулезом и умерших от него. </a:t>
            </a:r>
            <a:endParaRPr lang="ru-RU" dirty="0"/>
          </a:p>
        </p:txBody>
      </p:sp>
      <p:pic>
        <p:nvPicPr>
          <p:cNvPr id="5" name="Рисунок 4" descr="20130111091825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214810" y="2285992"/>
            <a:ext cx="4719950" cy="380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253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ТУБЕРКУЛЁЗ – заразное заболевание.  </vt:lpstr>
      <vt:lpstr>Слайд 3</vt:lpstr>
      <vt:lpstr>По данным Всемирной организации здравоохранения, Российская Федерация входит в число 22 стран с наиболее высокой заболеваемостью туберкулёзом в мире.  Одной из важнейших составляющих  в обуздании инфекции является иммунизация. Сегодня, согласно рекомендациям ВОЗ  и Национальному календарю прививок, иммунизация вакциной ВСG детей раннего возраста с последующей ревакцинацией является обязательной. </vt:lpstr>
      <vt:lpstr>Как защитить себя? </vt:lpstr>
      <vt:lpstr>Как проявляет себя туберкулез легких? </vt:lpstr>
      <vt:lpstr>Почему заболел человек?</vt:lpstr>
      <vt:lpstr>Слайд 8</vt:lpstr>
      <vt:lpstr>Туберкулез – одна из первых знакомых человеку и активная до сих пор болезнь, она очень опасна и высок процент летальных исходов! </vt:lpstr>
      <vt:lpstr>Слайд 10</vt:lpstr>
      <vt:lpstr>Слайд 11</vt:lpstr>
      <vt:lpstr>Слайд 12</vt:lpstr>
      <vt:lpstr>Слайд 13</vt:lpstr>
      <vt:lpstr> Лучшая профилактика туберкулеза у детей - это раннее выявление заболевания у взрослых  с последующей цепочкой мероприятий  в обследовании окружения больного,  в том числе и - что самое главное - детей.</vt:lpstr>
      <vt:lpstr>ПОМНИТЕ!!! 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IALegotkin</dc:creator>
  <cp:lastModifiedBy>YGRakaeva</cp:lastModifiedBy>
  <cp:revision>14</cp:revision>
  <dcterms:created xsi:type="dcterms:W3CDTF">2014-02-26T05:30:52Z</dcterms:created>
  <dcterms:modified xsi:type="dcterms:W3CDTF">2014-02-27T08:00:38Z</dcterms:modified>
</cp:coreProperties>
</file>